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4" r:id="rId3"/>
    <p:sldId id="275" r:id="rId4"/>
    <p:sldId id="276" r:id="rId5"/>
    <p:sldId id="272" r:id="rId6"/>
    <p:sldId id="268" r:id="rId7"/>
    <p:sldId id="270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A8867-417C-B048-8B26-0D32081261FD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5F8BC-4C65-2E43-B38F-CCCEEDB1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Hole drilled in ice, MSLED and Mothership lowered down</a:t>
            </a:r>
          </a:p>
          <a:p>
            <a:r>
              <a:rPr lang="en-US" dirty="0" smtClean="0"/>
              <a:t>At depth, MSLED is released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F8BC-4C65-2E43-B38F-CCCEEDB1B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4969" y="700134"/>
            <a:ext cx="7346537" cy="18428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135313">
              <a:spcBef>
                <a:spcPct val="50000"/>
              </a:spcBef>
            </a:pPr>
            <a:r>
              <a:rPr lang="en-US" sz="4000" b="1" dirty="0" smtClean="0"/>
              <a:t>Deployment </a:t>
            </a:r>
            <a:r>
              <a:rPr lang="en-US" sz="4000" b="1" dirty="0"/>
              <a:t>System Development for MSLED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22921" y="2852930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Jonathon </a:t>
            </a:r>
            <a:r>
              <a:rPr lang="en-US" sz="2000" dirty="0" smtClean="0">
                <a:solidFill>
                  <a:schemeClr val="accent1"/>
                </a:solidFill>
              </a:rPr>
              <a:t>Houda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Mentor: </a:t>
            </a:r>
            <a:r>
              <a:rPr lang="en-US" sz="1800" dirty="0" smtClean="0">
                <a:solidFill>
                  <a:schemeClr val="accent1"/>
                </a:solidFill>
              </a:rPr>
              <a:t>Dr. Alberto Behar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en-US" sz="1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Space Grant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Symposium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University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Arizona, Tucson, AZ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April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12th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2014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8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546"/>
            <a:ext cx="8042276" cy="1336956"/>
          </a:xfrm>
        </p:spPr>
        <p:txBody>
          <a:bodyPr/>
          <a:lstStyle/>
          <a:p>
            <a:r>
              <a:rPr lang="en-US" dirty="0" smtClean="0"/>
              <a:t>MSLED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40894" y="1567966"/>
            <a:ext cx="7486813" cy="436387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 smtClean="0"/>
              <a:t>Micro </a:t>
            </a:r>
            <a:r>
              <a:rPr lang="en-US" sz="2800" dirty="0" err="1" smtClean="0"/>
              <a:t>Subglacial</a:t>
            </a:r>
            <a:r>
              <a:rPr lang="en-US" sz="2800" dirty="0" smtClean="0"/>
              <a:t> Lake Exploration Device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3605"/>
            <a:ext cx="693290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546"/>
            <a:ext cx="8042276" cy="1336956"/>
          </a:xfrm>
        </p:spPr>
        <p:txBody>
          <a:bodyPr/>
          <a:lstStyle/>
          <a:p>
            <a:r>
              <a:rPr lang="en-US" dirty="0" smtClean="0"/>
              <a:t>MSLED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63923" y="1567966"/>
            <a:ext cx="4327628" cy="436387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Small “torpedo” shaped robotic submersible</a:t>
            </a:r>
          </a:p>
          <a:p>
            <a:r>
              <a:rPr lang="en-US" sz="2800" dirty="0" smtClean="0"/>
              <a:t>Capable of withstanding pressures at 1km under water</a:t>
            </a:r>
          </a:p>
          <a:p>
            <a:r>
              <a:rPr lang="en-US" sz="2800" dirty="0" smtClean="0"/>
              <a:t>Used for Antarctic observation and data retrieval of </a:t>
            </a:r>
            <a:r>
              <a:rPr lang="en-US" sz="2800" dirty="0" err="1" smtClean="0"/>
              <a:t>subglacial</a:t>
            </a:r>
            <a:r>
              <a:rPr lang="en-US" sz="2800" dirty="0" smtClean="0"/>
              <a:t> lakes.</a:t>
            </a:r>
          </a:p>
          <a:p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383" r="19833"/>
          <a:stretch/>
        </p:blipFill>
        <p:spPr>
          <a:xfrm>
            <a:off x="730715" y="1592746"/>
            <a:ext cx="3114883" cy="33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546"/>
            <a:ext cx="8042276" cy="1336956"/>
          </a:xfrm>
        </p:spPr>
        <p:txBody>
          <a:bodyPr/>
          <a:lstStyle/>
          <a:p>
            <a:r>
              <a:rPr lang="en-US" dirty="0" smtClean="0"/>
              <a:t>Purpose of Project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355" y="1536064"/>
            <a:ext cx="4326616" cy="4426017"/>
          </a:xfrm>
        </p:spPr>
        <p:txBody>
          <a:bodyPr>
            <a:normAutofit/>
          </a:bodyPr>
          <a:lstStyle/>
          <a:p>
            <a:r>
              <a:rPr lang="en-US" dirty="0" smtClean="0"/>
              <a:t>To d</a:t>
            </a:r>
            <a:r>
              <a:rPr lang="en-US" dirty="0" smtClean="0"/>
              <a:t>evelop a </a:t>
            </a:r>
            <a:r>
              <a:rPr lang="en-US" i="1" dirty="0"/>
              <a:t>r</a:t>
            </a:r>
            <a:r>
              <a:rPr lang="en-US" i="1" dirty="0" smtClean="0"/>
              <a:t>eliable</a:t>
            </a:r>
            <a:r>
              <a:rPr lang="en-US" dirty="0" smtClean="0"/>
              <a:t> method for deploying MSLED from Mothership</a:t>
            </a:r>
          </a:p>
          <a:p>
            <a:r>
              <a:rPr lang="en-US" dirty="0" smtClean="0"/>
              <a:t>Requirements:</a:t>
            </a:r>
            <a:endParaRPr lang="en-US" dirty="0" smtClean="0"/>
          </a:p>
          <a:p>
            <a:pPr lvl="1"/>
            <a:r>
              <a:rPr lang="en-US" dirty="0" smtClean="0"/>
              <a:t>MSLED located beneath Mothership</a:t>
            </a:r>
          </a:p>
          <a:p>
            <a:pPr lvl="1"/>
            <a:r>
              <a:rPr lang="en-US" dirty="0" smtClean="0"/>
              <a:t>Small </a:t>
            </a:r>
            <a:r>
              <a:rPr lang="en-US" dirty="0"/>
              <a:t>d</a:t>
            </a:r>
            <a:r>
              <a:rPr lang="en-US" dirty="0" smtClean="0"/>
              <a:t>eployment height (&lt;2m) and width (&lt;30cm)</a:t>
            </a:r>
          </a:p>
          <a:p>
            <a:pPr lvl="1"/>
            <a:r>
              <a:rPr lang="en-US" dirty="0" smtClean="0"/>
              <a:t>Simple as possible to minimize failures</a:t>
            </a:r>
          </a:p>
          <a:p>
            <a:endParaRPr lang="en-US" dirty="0" smtClean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61867" y="1475592"/>
            <a:ext cx="3683232" cy="4506541"/>
            <a:chOff x="11189144" y="16154400"/>
            <a:chExt cx="12098507" cy="14802870"/>
          </a:xfrm>
        </p:grpSpPr>
        <p:sp>
          <p:nvSpPr>
            <p:cNvPr id="21" name="TextBox 20"/>
            <p:cNvSpPr txBox="1"/>
            <p:nvPr/>
          </p:nvSpPr>
          <p:spPr>
            <a:xfrm>
              <a:off x="11189144" y="29036426"/>
              <a:ext cx="12098507" cy="192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3D </a:t>
              </a:r>
              <a:r>
                <a:rPr lang="en-US" sz="1600" i="1" dirty="0" smtClean="0"/>
                <a:t>rendering of MSLED in deployment rig attached to Mothership</a:t>
              </a:r>
              <a:endParaRPr lang="en-US" sz="1600" i="1" dirty="0"/>
            </a:p>
          </p:txBody>
        </p:sp>
        <p:pic>
          <p:nvPicPr>
            <p:cNvPr id="22" name="Picture 21" descr="MotherShip&amp;MSLED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9" r="40600"/>
            <a:stretch/>
          </p:blipFill>
          <p:spPr>
            <a:xfrm>
              <a:off x="16002000" y="16154400"/>
              <a:ext cx="5294811" cy="13168557"/>
            </a:xfrm>
            <a:prstGeom prst="rect">
              <a:avLst/>
            </a:prstGeom>
          </p:spPr>
        </p:pic>
        <p:cxnSp>
          <p:nvCxnSpPr>
            <p:cNvPr id="23" name="Elbow Connector 22"/>
            <p:cNvCxnSpPr/>
            <p:nvPr/>
          </p:nvCxnSpPr>
          <p:spPr bwMode="auto">
            <a:xfrm rot="10800000">
              <a:off x="16687800" y="18973800"/>
              <a:ext cx="2438400" cy="609600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2579800" y="18334316"/>
              <a:ext cx="4584930" cy="1112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/>
                  <a:cs typeface="Verdana"/>
                </a:rPr>
                <a:t>Mothership</a:t>
              </a:r>
              <a:endParaRPr lang="en-US" sz="3600" dirty="0">
                <a:latin typeface="Verdana"/>
                <a:cs typeface="Verdana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 bwMode="auto">
            <a:xfrm rot="10800000">
              <a:off x="16078200" y="24725532"/>
              <a:ext cx="1905000" cy="34426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13278523" y="24169501"/>
              <a:ext cx="3048001" cy="1112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/>
                  <a:cs typeface="Verdana"/>
                </a:rPr>
                <a:t>MSLED</a:t>
              </a:r>
              <a:endParaRPr lang="en-US" sz="2800" dirty="0">
                <a:latin typeface="Verdana"/>
                <a:cs typeface="Verdana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 bwMode="auto">
            <a:xfrm rot="10800000">
              <a:off x="16916400" y="21296531"/>
              <a:ext cx="1676400" cy="533400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2430804" y="20706702"/>
              <a:ext cx="4965928" cy="1920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/>
                  <a:cs typeface="Verdana"/>
                </a:rPr>
                <a:t>Deployment Rig</a:t>
              </a:r>
              <a:endParaRPr lang="en-US" sz="1600" dirty="0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17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546"/>
            <a:ext cx="8042276" cy="1336956"/>
          </a:xfrm>
        </p:spPr>
        <p:txBody>
          <a:bodyPr/>
          <a:lstStyle/>
          <a:p>
            <a:r>
              <a:rPr lang="en-US" dirty="0" smtClean="0"/>
              <a:t>Deployment System Design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7047" y="1598202"/>
            <a:ext cx="4146183" cy="43638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Four </a:t>
            </a:r>
            <a:r>
              <a:rPr lang="en-US" dirty="0"/>
              <a:t>latches hold MSLED </a:t>
            </a:r>
            <a:r>
              <a:rPr lang="en-US" dirty="0" smtClean="0"/>
              <a:t>securely</a:t>
            </a:r>
          </a:p>
          <a:p>
            <a:r>
              <a:rPr lang="en-US" dirty="0"/>
              <a:t>Physically restrains MSLED, prevents bouncing/floating </a:t>
            </a:r>
            <a:r>
              <a:rPr lang="en-US" dirty="0" smtClean="0"/>
              <a:t>away</a:t>
            </a:r>
            <a:endParaRPr lang="en-US" dirty="0"/>
          </a:p>
          <a:p>
            <a:r>
              <a:rPr lang="en-US" dirty="0"/>
              <a:t>Actuating two fins releases individual latches</a:t>
            </a:r>
          </a:p>
          <a:p>
            <a:r>
              <a:rPr lang="en-US" dirty="0"/>
              <a:t>Spring return on each latch prevents accidental deployment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9275" y="1876354"/>
            <a:ext cx="4006976" cy="3303161"/>
            <a:chOff x="457200" y="9220200"/>
            <a:chExt cx="15974423" cy="13168557"/>
          </a:xfrm>
        </p:grpSpPr>
        <p:pic>
          <p:nvPicPr>
            <p:cNvPr id="14" name="Picture 13" descr="DeploymentRig2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3"/>
            <a:stretch/>
          </p:blipFill>
          <p:spPr>
            <a:xfrm>
              <a:off x="457200" y="9220200"/>
              <a:ext cx="15974423" cy="13168557"/>
            </a:xfrm>
            <a:prstGeom prst="rect">
              <a:avLst/>
            </a:prstGeom>
          </p:spPr>
        </p:pic>
        <p:cxnSp>
          <p:nvCxnSpPr>
            <p:cNvPr id="15" name="Elbow Connector 14"/>
            <p:cNvCxnSpPr>
              <a:stCxn id="16" idx="1"/>
            </p:cNvCxnSpPr>
            <p:nvPr/>
          </p:nvCxnSpPr>
          <p:spPr bwMode="auto">
            <a:xfrm rot="10800000" flipV="1">
              <a:off x="6781874" y="19806235"/>
              <a:ext cx="1066729" cy="6778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848598" y="18640589"/>
              <a:ext cx="8583025" cy="233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/>
                  <a:cs typeface="Verdana"/>
                </a:rPr>
                <a:t>Latches (attach to MSLED Hull)</a:t>
              </a:r>
              <a:endParaRPr lang="en-US" sz="1600" dirty="0">
                <a:latin typeface="Verdana"/>
                <a:cs typeface="Verdana"/>
              </a:endParaRPr>
            </a:p>
          </p:txBody>
        </p:sp>
        <p:cxnSp>
          <p:nvCxnSpPr>
            <p:cNvPr id="17" name="Elbow Connector 16"/>
            <p:cNvCxnSpPr>
              <a:stCxn id="18" idx="1"/>
            </p:cNvCxnSpPr>
            <p:nvPr/>
          </p:nvCxnSpPr>
          <p:spPr bwMode="auto">
            <a:xfrm rot="10800000">
              <a:off x="5791266" y="15011463"/>
              <a:ext cx="1981139" cy="124178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7772401" y="15087601"/>
              <a:ext cx="7786771" cy="2331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/>
                  <a:cs typeface="Verdana"/>
                </a:rPr>
                <a:t>Levers (actuated by fins)</a:t>
              </a:r>
              <a:endParaRPr lang="en-US" sz="1600" dirty="0">
                <a:latin typeface="Verdana"/>
                <a:cs typeface="Verdana"/>
              </a:endParaRPr>
            </a:p>
          </p:txBody>
        </p:sp>
        <p:cxnSp>
          <p:nvCxnSpPr>
            <p:cNvPr id="19" name="Elbow Connector 18"/>
            <p:cNvCxnSpPr>
              <a:stCxn id="20" idx="1"/>
            </p:cNvCxnSpPr>
            <p:nvPr/>
          </p:nvCxnSpPr>
          <p:spPr bwMode="auto">
            <a:xfrm rot="10800000">
              <a:off x="7467602" y="10515643"/>
              <a:ext cx="1295399" cy="6521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8763001" y="9906000"/>
              <a:ext cx="6796171" cy="1349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Verdana"/>
                  <a:cs typeface="Verdana"/>
                </a:rPr>
                <a:t>Mothership</a:t>
              </a:r>
              <a:endParaRPr lang="en-US" sz="1600" dirty="0">
                <a:latin typeface="Verdana"/>
                <a:cs typeface="Verdana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92658" y="5200137"/>
            <a:ext cx="32527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Deployment mechanism rendering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3181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546"/>
            <a:ext cx="8042276" cy="1336956"/>
          </a:xfrm>
        </p:spPr>
        <p:txBody>
          <a:bodyPr/>
          <a:lstStyle/>
          <a:p>
            <a:r>
              <a:rPr lang="en-US" dirty="0" smtClean="0"/>
              <a:t>Deployment Video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  <p:pic>
        <p:nvPicPr>
          <p:cNvPr id="3" name="Houda_Jonathon_2.mo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>
            <a:off x="1761234" y="1534028"/>
            <a:ext cx="5632591" cy="42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546"/>
            <a:ext cx="8042276" cy="133695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25720" y="1965368"/>
            <a:ext cx="6822521" cy="38606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Created a reliable method for deployment of MSLED</a:t>
            </a:r>
          </a:p>
          <a:p>
            <a:r>
              <a:rPr lang="en-US" sz="2800" dirty="0" smtClean="0"/>
              <a:t>More full system testing to be done</a:t>
            </a:r>
          </a:p>
          <a:p>
            <a:r>
              <a:rPr lang="en-US" sz="2800" dirty="0" smtClean="0"/>
              <a:t>Deployment in 2014/2015 Antarctic summer season at Lake </a:t>
            </a:r>
            <a:r>
              <a:rPr lang="en-US" sz="2800" dirty="0" err="1" smtClean="0"/>
              <a:t>Whillians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</p:spTree>
    <p:extLst>
      <p:ext uri="{BB962C8B-B14F-4D97-AF65-F5344CB8AC3E}">
        <p14:creationId xmlns:p14="http://schemas.microsoft.com/office/powerpoint/2010/main" val="159661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18643"/>
            <a:ext cx="8042276" cy="133695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36" y="5119033"/>
            <a:ext cx="1218045" cy="1626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302" y="6404555"/>
            <a:ext cx="373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MSLED Deployment</a:t>
            </a:r>
            <a:endParaRPr lang="en-US" b="1" dirty="0" smtClean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615" y="6227134"/>
            <a:ext cx="57663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n w="12700">
                  <a:noFill/>
                  <a:prstDash val="solid"/>
                </a:ln>
                <a:solidFill>
                  <a:srgbClr val="7F7F7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Arizona State University</a:t>
            </a:r>
            <a:endParaRPr lang="en-US" sz="1600" b="1" dirty="0">
              <a:ln w="12700">
                <a:noFill/>
                <a:prstDash val="solid"/>
              </a:ln>
              <a:solidFill>
                <a:srgbClr val="7F7F7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defTabSz="3135313"/>
            <a:r>
              <a:rPr lang="en-US" sz="1300" b="1" spc="-1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Environments Robotics and Instrumentation Laboratory</a:t>
            </a:r>
          </a:p>
        </p:txBody>
      </p:sp>
    </p:spTree>
    <p:extLst>
      <p:ext uri="{BB962C8B-B14F-4D97-AF65-F5344CB8AC3E}">
        <p14:creationId xmlns:p14="http://schemas.microsoft.com/office/powerpoint/2010/main" val="35459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9532</TotalTime>
  <Words>296</Words>
  <Application>Microsoft Macintosh PowerPoint</Application>
  <PresentationFormat>On-screen Show (4:3)</PresentationFormat>
  <Paragraphs>67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PowerPoint Presentation</vt:lpstr>
      <vt:lpstr>MSLED</vt:lpstr>
      <vt:lpstr>MSLED</vt:lpstr>
      <vt:lpstr>Purpose of Project</vt:lpstr>
      <vt:lpstr>Deployment System Design</vt:lpstr>
      <vt:lpstr>Deployment Video</vt:lpstr>
      <vt:lpstr>Conclusions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Houda</dc:creator>
  <cp:lastModifiedBy>Jonathon Houda</cp:lastModifiedBy>
  <cp:revision>155</cp:revision>
  <dcterms:created xsi:type="dcterms:W3CDTF">2011-12-09T23:35:30Z</dcterms:created>
  <dcterms:modified xsi:type="dcterms:W3CDTF">2014-04-02T06:29:26Z</dcterms:modified>
</cp:coreProperties>
</file>